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308" r:id="rId4"/>
    <p:sldId id="307" r:id="rId5"/>
    <p:sldId id="302" r:id="rId6"/>
    <p:sldId id="299" r:id="rId7"/>
    <p:sldId id="305" r:id="rId8"/>
    <p:sldId id="309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0">
          <p15:clr>
            <a:srgbClr val="A4A3A4"/>
          </p15:clr>
        </p15:guide>
        <p15:guide id="2" pos="31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gorecka" initials="UMWZP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0402"/>
    <a:srgbClr val="00CC00"/>
    <a:srgbClr val="009999"/>
    <a:srgbClr val="00CC99"/>
    <a:srgbClr val="00CC66"/>
    <a:srgbClr val="75FFB3"/>
    <a:srgbClr val="33FF8F"/>
    <a:srgbClr val="00F66F"/>
    <a:srgbClr val="42C0F0"/>
    <a:srgbClr val="008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9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1308" y="72"/>
      </p:cViewPr>
      <p:guideLst>
        <p:guide orient="horz" pos="1130"/>
        <p:guide pos="3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0572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9373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538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647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703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305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53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5294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948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7548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490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C4EB-7F62-49F4-9399-6FF36722FFCD}" type="datetimeFigureOut">
              <a:rPr lang="pl-PL" smtClean="0"/>
              <a:pPr/>
              <a:t>22.08.2019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4A5AB-89E5-4A9E-8709-D3F973064A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878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655320" y="1684529"/>
            <a:ext cx="79599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 138</a:t>
            </a:r>
          </a:p>
          <a:p>
            <a:pPr algn="ctr"/>
            <a:r>
              <a:rPr lang="pl-PL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 dwóch kółkach wokół Zalewu Szczecińskiego – polsko-niemiecki produkt turystyczny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1" y="5649283"/>
            <a:ext cx="2045368" cy="9144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F997F7B-EC64-4A75-8B02-6AB8F50976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487" y="291906"/>
            <a:ext cx="4876800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40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76" y="5608080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85550" y="1675051"/>
            <a:ext cx="8218777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Program:</a:t>
            </a:r>
          </a:p>
          <a:p>
            <a:r>
              <a:rPr lang="pl-PL" sz="2800" dirty="0"/>
              <a:t>Program współpracy INTERREG VA Meklemburg – </a:t>
            </a:r>
            <a:r>
              <a:rPr lang="pl-PL" sz="2800" dirty="0" err="1"/>
              <a:t>Vorpommern</a:t>
            </a:r>
            <a:r>
              <a:rPr lang="pl-PL" sz="2800" dirty="0"/>
              <a:t>/Brandenburg/Polska</a:t>
            </a:r>
          </a:p>
          <a:p>
            <a:r>
              <a:rPr lang="pl-PL" sz="2800" dirty="0"/>
              <a:t>  </a:t>
            </a:r>
          </a:p>
          <a:p>
            <a:endParaRPr lang="pl-PL" sz="2800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514" y="396000"/>
            <a:ext cx="446881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876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76" y="5608080"/>
            <a:ext cx="2045368" cy="9144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85550" y="1675051"/>
            <a:ext cx="821877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Partnerzy projektu:</a:t>
            </a:r>
          </a:p>
          <a:p>
            <a:pPr marL="342900" indent="-342900">
              <a:buAutoNum type="arabicPeriod"/>
            </a:pPr>
            <a:r>
              <a:rPr lang="pl-PL" sz="2800" dirty="0"/>
              <a:t>Województwo Zachodniopomorskie</a:t>
            </a:r>
          </a:p>
          <a:p>
            <a:pPr marL="342900" indent="-342900">
              <a:buAutoNum type="arabicPeriod"/>
            </a:pPr>
            <a:r>
              <a:rPr lang="pl-PL" sz="2800" dirty="0"/>
              <a:t>Powiat Greifswald</a:t>
            </a:r>
          </a:p>
          <a:p>
            <a:endParaRPr lang="pl-PL" sz="2800" dirty="0"/>
          </a:p>
          <a:p>
            <a:r>
              <a:rPr lang="pl-PL" sz="2800" dirty="0"/>
              <a:t>Partnerzy stowarzyszeni:</a:t>
            </a:r>
          </a:p>
          <a:p>
            <a:pPr marL="342900" indent="-342900">
              <a:buAutoNum type="arabicPeriod"/>
            </a:pPr>
            <a:r>
              <a:rPr lang="pl-PL" sz="2800" dirty="0"/>
              <a:t>Powiat Kamieński</a:t>
            </a:r>
          </a:p>
          <a:p>
            <a:pPr marL="342900" indent="-342900">
              <a:buAutoNum type="arabicPeriod"/>
            </a:pPr>
            <a:r>
              <a:rPr lang="pl-PL" sz="2800" dirty="0"/>
              <a:t>Gmina Międzyzdroje</a:t>
            </a:r>
          </a:p>
          <a:p>
            <a:pPr marL="342900" indent="-342900">
              <a:buAutoNum type="arabicPeriod"/>
            </a:pPr>
            <a:r>
              <a:rPr lang="pl-PL" sz="2800" dirty="0"/>
              <a:t>Gmina Wolin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514" y="365520"/>
            <a:ext cx="446881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1646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316274" y="1136019"/>
            <a:ext cx="6511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Przebieg trasy – łącznie 292,56 kilometrów trasy rowerowej (</a:t>
            </a:r>
            <a:r>
              <a:rPr lang="pl-PL" sz="2800" dirty="0" err="1"/>
              <a:t>pl</a:t>
            </a:r>
            <a:r>
              <a:rPr lang="pl-PL" sz="2800" dirty="0"/>
              <a:t> 182,56 km i de 110 km)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AA28A4B-84B5-4846-B486-9753E111E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397" y="2240281"/>
            <a:ext cx="6276330" cy="44776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Strzałka w dół 12"/>
          <p:cNvSpPr/>
          <p:nvPr/>
        </p:nvSpPr>
        <p:spPr>
          <a:xfrm>
            <a:off x="5494421" y="2350168"/>
            <a:ext cx="45719" cy="2967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 w lewo 13"/>
          <p:cNvSpPr/>
          <p:nvPr/>
        </p:nvSpPr>
        <p:spPr>
          <a:xfrm>
            <a:off x="5719011" y="2791326"/>
            <a:ext cx="272715" cy="4812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trzałka w górę 14"/>
          <p:cNvSpPr/>
          <p:nvPr/>
        </p:nvSpPr>
        <p:spPr>
          <a:xfrm>
            <a:off x="5617144" y="3072063"/>
            <a:ext cx="45719" cy="2807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trzałka w lewo 15"/>
          <p:cNvSpPr/>
          <p:nvPr/>
        </p:nvSpPr>
        <p:spPr>
          <a:xfrm>
            <a:off x="6513095" y="3429000"/>
            <a:ext cx="320842" cy="922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8" name="Łącznik prostoliniowy 17"/>
          <p:cNvCxnSpPr/>
          <p:nvPr/>
        </p:nvCxnSpPr>
        <p:spPr>
          <a:xfrm flipV="1">
            <a:off x="5309937" y="2646947"/>
            <a:ext cx="352926" cy="168442"/>
          </a:xfrm>
          <a:prstGeom prst="line">
            <a:avLst/>
          </a:prstGeom>
          <a:ln w="50800" cmpd="sng">
            <a:solidFill>
              <a:srgbClr val="4E0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oliniowy 19"/>
          <p:cNvCxnSpPr>
            <a:cxnSpLocks/>
          </p:cNvCxnSpPr>
          <p:nvPr/>
        </p:nvCxnSpPr>
        <p:spPr>
          <a:xfrm flipH="1">
            <a:off x="5617144" y="2646947"/>
            <a:ext cx="45719" cy="352927"/>
          </a:xfrm>
          <a:prstGeom prst="line">
            <a:avLst/>
          </a:prstGeom>
          <a:ln w="50800">
            <a:solidFill>
              <a:srgbClr val="4E0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oliniowy 23"/>
          <p:cNvCxnSpPr/>
          <p:nvPr/>
        </p:nvCxnSpPr>
        <p:spPr>
          <a:xfrm>
            <a:off x="5617144" y="2999874"/>
            <a:ext cx="101867" cy="0"/>
          </a:xfrm>
          <a:prstGeom prst="line">
            <a:avLst/>
          </a:prstGeom>
          <a:ln w="50800">
            <a:solidFill>
              <a:srgbClr val="4E0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prostoliniowy 29"/>
          <p:cNvCxnSpPr/>
          <p:nvPr/>
        </p:nvCxnSpPr>
        <p:spPr>
          <a:xfrm flipH="1">
            <a:off x="6424863" y="3352800"/>
            <a:ext cx="16042" cy="264695"/>
          </a:xfrm>
          <a:prstGeom prst="line">
            <a:avLst/>
          </a:prstGeom>
          <a:ln w="50800">
            <a:solidFill>
              <a:srgbClr val="4E0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az 6">
            <a:extLst>
              <a:ext uri="{FF2B5EF4-FFF2-40B4-BE49-F238E27FC236}">
                <a16:creationId xmlns:a16="http://schemas.microsoft.com/office/drawing/2014/main" id="{6FE39BE3-71A2-4309-BEEE-7C8E3F9999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8717" y="323108"/>
            <a:ext cx="4468755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34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13" y="396000"/>
            <a:ext cx="2045368" cy="9144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4018C94-AC85-4EA5-94D4-2E1430D73788}"/>
              </a:ext>
            </a:extLst>
          </p:cNvPr>
          <p:cNvSpPr txBox="1"/>
          <p:nvPr/>
        </p:nvSpPr>
        <p:spPr>
          <a:xfrm>
            <a:off x="853440" y="2011680"/>
            <a:ext cx="76657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Projekt będzie obejmował:</a:t>
            </a:r>
          </a:p>
          <a:p>
            <a:endParaRPr lang="pl-PL" sz="2400" dirty="0"/>
          </a:p>
          <a:p>
            <a:r>
              <a:rPr lang="pl-PL" sz="2400" dirty="0"/>
              <a:t>1.	Budowę pięciu odcinków ścieżek rowerowych o maksymalnej długości </a:t>
            </a:r>
            <a:r>
              <a:rPr lang="pl-PL" sz="2400" b="1" u="sng" dirty="0"/>
              <a:t>6,421 </a:t>
            </a:r>
            <a:r>
              <a:rPr lang="pl-PL" sz="2400" dirty="0"/>
              <a:t> kilometra po stronie polskiej i 2,9 kilometra po stronie niemieckiej.</a:t>
            </a:r>
          </a:p>
          <a:p>
            <a:r>
              <a:rPr lang="pl-PL" sz="2400" dirty="0"/>
              <a:t>2.	Oznakowanie pięciu odcinków ścieżek rowerowych o długości </a:t>
            </a:r>
            <a:r>
              <a:rPr lang="pl-PL" sz="2400" b="1" u="sng" dirty="0"/>
              <a:t>7,980</a:t>
            </a:r>
            <a:r>
              <a:rPr lang="pl-PL" sz="2400" dirty="0"/>
              <a:t> kilometra po stronie polskiej.</a:t>
            </a:r>
          </a:p>
          <a:p>
            <a:r>
              <a:rPr lang="pl-PL" sz="2400" dirty="0"/>
              <a:t>3.	Stworzenie wspólnego polsko-niemieckiego produktu turystycznego – szlaku rowerowego wokół zalewu Szczecińskiego wraz z promocją nowego produktu oraz zainicjowaniem imprez cyklicznych dla trasy.</a:t>
            </a:r>
          </a:p>
          <a:p>
            <a:r>
              <a:rPr lang="pl-PL" sz="2400" dirty="0"/>
              <a:t>4.	Wydarzenia promujące nowy produkt turystyczny.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58B01BD-9F14-49E9-9FCC-49B091F97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532" y="396000"/>
            <a:ext cx="4468755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23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13" y="396000"/>
            <a:ext cx="2045368" cy="9144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03E85D4-8497-4C72-BBD7-02338F31C858}"/>
              </a:ext>
            </a:extLst>
          </p:cNvPr>
          <p:cNvSpPr txBox="1"/>
          <p:nvPr/>
        </p:nvSpPr>
        <p:spPr>
          <a:xfrm>
            <a:off x="762000" y="2090172"/>
            <a:ext cx="800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Projekt przewiduje dwie fazy:</a:t>
            </a:r>
          </a:p>
          <a:p>
            <a:endParaRPr lang="pl-PL" sz="2800" dirty="0"/>
          </a:p>
          <a:p>
            <a:pPr marL="514350" indent="-514350">
              <a:buAutoNum type="arabicPeriod"/>
            </a:pPr>
            <a:r>
              <a:rPr lang="pl-PL" sz="2800" dirty="0"/>
              <a:t>Inwestycyjna (2019-2020)</a:t>
            </a:r>
          </a:p>
          <a:p>
            <a:pPr marL="514350" indent="-514350">
              <a:buAutoNum type="arabicPeriod"/>
            </a:pPr>
            <a:r>
              <a:rPr lang="pl-PL" sz="2800" dirty="0"/>
              <a:t>Budowa produktu turystycznego (2020-2021)</a:t>
            </a:r>
          </a:p>
          <a:p>
            <a:pPr marL="514350" indent="-514350">
              <a:buAutoNum type="alphaLcParenR"/>
            </a:pPr>
            <a:r>
              <a:rPr lang="pl-PL" sz="2800" dirty="0"/>
              <a:t>działania medialne</a:t>
            </a:r>
          </a:p>
          <a:p>
            <a:pPr marL="342900" indent="-342900">
              <a:buAutoNum type="alphaLcParenR"/>
            </a:pPr>
            <a:r>
              <a:rPr lang="pl-PL" sz="2800" dirty="0"/>
              <a:t>  identyfikacja produktu poprzez eventy i wydarzenia – kultura miejsca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238EBA7-7649-4573-BA58-F0133B6EA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245" y="645878"/>
            <a:ext cx="4468755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53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13" y="396000"/>
            <a:ext cx="2045368" cy="9144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15FD83CF-7779-4F97-B71A-D4A82DEE2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532" y="645878"/>
            <a:ext cx="4468755" cy="664522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2231F40-DFFA-4926-9D69-ACFA431EA926}"/>
              </a:ext>
            </a:extLst>
          </p:cNvPr>
          <p:cNvSpPr txBox="1"/>
          <p:nvPr/>
        </p:nvSpPr>
        <p:spPr>
          <a:xfrm>
            <a:off x="528713" y="1668193"/>
            <a:ext cx="748284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Streszczenie projektu zgodnie z zapisami wniosku aplikacyjnego:</a:t>
            </a:r>
          </a:p>
          <a:p>
            <a:r>
              <a:rPr lang="pl-PL" sz="1400" dirty="0"/>
              <a:t>Projekt "Na dwóch kółkach wokół Zalewu Szczecińskiego - polsko-niemiecki produkt turystyczny" dotyczy utworzenia pierwszego na terenie Euroregionu Pomerania, kompletnego, transgranicznego i  polsko-niemieckiego produktu turystycznego w zakresie tras turystycznych rowerowych. W ramach Unii Europejskiej podejmowane są inicjatywy zmierzające do tworzenia transgranicznych, międzynarodowych tras turystycznych w ramach turystyki rowerowej („</a:t>
            </a:r>
            <a:r>
              <a:rPr lang="pl-PL" sz="1400" dirty="0" err="1"/>
              <a:t>VeloBaltica</a:t>
            </a:r>
            <a:r>
              <a:rPr lang="pl-PL" sz="1400" dirty="0"/>
              <a:t>”, „</a:t>
            </a:r>
            <a:r>
              <a:rPr lang="pl-PL" sz="1400" dirty="0" err="1"/>
              <a:t>BlueVelo</a:t>
            </a:r>
            <a:r>
              <a:rPr lang="pl-PL" sz="1400" dirty="0"/>
              <a:t>”). Do chwili obecnej w Euroregionie Pomerania nie ma żadnego wspólnego transgranicznego produktu turystycznego w zakresie turystyki rowerowej mimo sprzyjających warunków. Dynamicznie rozwijająca się sieć turystyczna po obu stronach granicy skłania do połączenia obu ofert wspólną polsko-niemiecką trasą turystyczną, która będzie funkcjonować jako samodzielny, atrakcyjny produkt turystyczny oraz skutecznie i kompleksowo łączyć oferty turystyczne po obu stronach granicy. Projekt skupia się na utworzeniu pierwszego polsko-niemieckiego „rowerowego” produktu turystycznego – trasy rowerowej, który wypełni powyżej wskazaną lukę, spełni wszystkie wyżej wymienione wymagania i jednocześnie będzie samodzielną atrakcją turystyczną Euroregionu Pomerania.  W ramach projektu powstanie duża polsko- niemiecka trasa rowerowa na terenie Euroregionu Pomerania, o łącznej długości 292,56 km w tym po stronie polskiej 182,56 km a po stronie niemieckiej 110 km. Bazę dla nowego produktu stanowi przede wszystkim: częściowo istniejące zaplecze infrastrukturalne, wspólne miejscu dziedzictwo kulturowe i naturalne, na których oparty zostaje projekt i jego produkt. (Trasa „Wokół Zalewu Szczecińskiego” jako produkt turystyczny zostaje oparta o atrakcje wspólnego dziedzictwa naturalnego oraz kulturowego, co będzie jej główną cechą i podstawą funkcjonowania.)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093225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975" cy="6858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13" y="396000"/>
            <a:ext cx="2045368" cy="9144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15FD83CF-7779-4F97-B71A-D4A82DEE2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532" y="645878"/>
            <a:ext cx="4468755" cy="664522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2231F40-DFFA-4926-9D69-ACFA431EA926}"/>
              </a:ext>
            </a:extLst>
          </p:cNvPr>
          <p:cNvSpPr txBox="1"/>
          <p:nvPr/>
        </p:nvSpPr>
        <p:spPr>
          <a:xfrm>
            <a:off x="528713" y="1668193"/>
            <a:ext cx="748284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Trasa będzie powiązaniem dla miejsc i obiektów dziedzictwa kulturowego i naturalnego, uzupełni ofertę informacyjną o wspólnym dziedzictwie i wypromuje ją  (oznakowanie trasy, przewidziana dwuletnia promocja produktu),  przyczyni się do lepszego zarządzania ruchem turystycznym (poprzez swoje powiązania).Projekt nie tylko utworzy całkowicie unikalną polsko-niemiecką trasę rowerową ale również doprowadzi do połączenia całej sieci tras turystycznych na terenie Euroregionu Pomerania poprzez swoje powiązania z innymi trasami po stronie polskiej i niemieckiej. Trasa będzie również stanowić część większych produktów i miejscami pokrywać się takimi produktami jak </a:t>
            </a:r>
            <a:r>
              <a:rPr lang="pl-PL" sz="1400" dirty="0" err="1"/>
              <a:t>VeloBaltica</a:t>
            </a:r>
            <a:r>
              <a:rPr lang="pl-PL" sz="1400" dirty="0"/>
              <a:t> czy </a:t>
            </a:r>
            <a:r>
              <a:rPr lang="pl-PL" sz="1400" dirty="0" err="1"/>
              <a:t>BlueVelo</a:t>
            </a:r>
            <a:r>
              <a:rPr lang="pl-PL" sz="1400" dirty="0"/>
              <a:t> co podnosi jej atrakcyjność i dostępność dla turystów z całego świata. Grupa docelowa to turyści z całego świata, którzy dzięki powiązaniom trasy ze szlakami międzynarodowymi będą mieli do niej ułatwiony dostęp. Grupa, która bezpośrednio i  pośredni odniesie korzyść to mieszkańcy Euroregionu Pomerania jako użytkownicy produktu i główni dysponenci bazy turystycznej (hotele, restauracje i inne) dla których mocny i dostępny  turystycznie region stanowi główne źródło dochodu i dobrobytu. Utworzenie tak kompleksowego i dużego produktu polsko-niemieckiego bezwzględnie wymaga ścisłej współpracy partnerów po obu stronach granicy na wszystkich etapach tj.: tworzenia, promocji ,dalszego funkcjonowania i rozwoju. Projekt jest innowacyjny z uwagi na podjęcie po raz pierwszy na obszarze wsparcia inicjatywy utworzenia wspólnej , całkowicie transgranicznej trasy rowerowej jako trwałego produktu służącego powiązaniu i promocji dziedzictwa naturalnego i kulturowego pogranicza. Dodatkowo produkt stanowi trwałe powiązanie dla turystyki po obu stronach granicy oraz wpisuje się w międzynarodowe produkty turystyczne.</a:t>
            </a:r>
          </a:p>
        </p:txBody>
      </p:sp>
    </p:spTree>
    <p:extLst>
      <p:ext uri="{BB962C8B-B14F-4D97-AF65-F5344CB8AC3E}">
        <p14:creationId xmlns:p14="http://schemas.microsoft.com/office/powerpoint/2010/main" val="356888430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3428</TotalTime>
  <Words>146</Words>
  <Application>Microsoft Office PowerPoint</Application>
  <PresentationFormat>Pokaz na ekranie (4:3)</PresentationFormat>
  <Paragraphs>43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1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Użytkownik systemu Windows</dc:creator>
  <cp:lastModifiedBy>Joanna Kiedrowska</cp:lastModifiedBy>
  <cp:revision>113</cp:revision>
  <dcterms:created xsi:type="dcterms:W3CDTF">2015-04-16T12:08:00Z</dcterms:created>
  <dcterms:modified xsi:type="dcterms:W3CDTF">2019-08-22T08:13:54Z</dcterms:modified>
</cp:coreProperties>
</file>