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308" r:id="rId4"/>
    <p:sldId id="309" r:id="rId5"/>
    <p:sldId id="312" r:id="rId6"/>
    <p:sldId id="310" r:id="rId7"/>
    <p:sldId id="311" r:id="rId8"/>
    <p:sldId id="313" r:id="rId9"/>
    <p:sldId id="31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130">
          <p15:clr>
            <a:srgbClr val="A4A3A4"/>
          </p15:clr>
        </p15:guide>
        <p15:guide id="2" pos="31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gorecka" initials="UMWZP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0402"/>
    <a:srgbClr val="00CC00"/>
    <a:srgbClr val="009999"/>
    <a:srgbClr val="00CC99"/>
    <a:srgbClr val="00CC66"/>
    <a:srgbClr val="75FFB3"/>
    <a:srgbClr val="33FF8F"/>
    <a:srgbClr val="00F66F"/>
    <a:srgbClr val="42C0F0"/>
    <a:srgbClr val="008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9" autoAdjust="0"/>
    <p:restoredTop sz="94660"/>
  </p:normalViewPr>
  <p:slideViewPr>
    <p:cSldViewPr snapToGrid="0" showGuides="1">
      <p:cViewPr>
        <p:scale>
          <a:sx n="118" d="100"/>
          <a:sy n="118" d="100"/>
        </p:scale>
        <p:origin x="-1500" y="-24"/>
      </p:cViewPr>
      <p:guideLst>
        <p:guide orient="horz" pos="1130"/>
        <p:guide pos="3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0572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9373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538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647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703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305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53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5294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948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548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490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C4EB-7F62-49F4-9399-6FF36722FFCD}" type="datetimeFigureOut">
              <a:rPr lang="pl-PL" smtClean="0"/>
              <a:pPr/>
              <a:t>2019-09-02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878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mailto:jkiedrowska@wzp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655320" y="1684529"/>
            <a:ext cx="79599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 138</a:t>
            </a:r>
          </a:p>
          <a:p>
            <a:pPr algn="ctr"/>
            <a:r>
              <a:rPr lang="pl-PL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 dwóch kółkach wokół Zalewu Szczecińskiego – polsko-niemiecki produkt turystyczny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1" y="5649283"/>
            <a:ext cx="2045368" cy="9144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AF997F7B-EC64-4A75-8B02-6AB8F50976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487" y="291906"/>
            <a:ext cx="4876800" cy="733527"/>
          </a:xfrm>
          <a:prstGeom prst="rect">
            <a:avLst/>
          </a:prstGeom>
        </p:spPr>
      </p:pic>
      <p:pic>
        <p:nvPicPr>
          <p:cNvPr id="9" name="Picture 3" descr="C:\Users\jkiedrowska\AppData\Local\Microsoft\Windows\Temporary Internet Files\Content.Outlook\H2H390OG\logo_vg_5_final_stand10-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949" y="5789183"/>
            <a:ext cx="868584" cy="86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 descr="plansza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4943E506-8BB7-4751-AF65-CC70C7CB519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99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02039" y="1566732"/>
            <a:ext cx="1286367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40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47" y="121680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07963" y="1806689"/>
            <a:ext cx="8523161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Zapytanie cenowe na usługi </a:t>
            </a:r>
            <a:r>
              <a:rPr lang="pl-PL" sz="2400" dirty="0" err="1"/>
              <a:t>experckie</a:t>
            </a:r>
            <a:r>
              <a:rPr lang="pl-PL" sz="2400" dirty="0"/>
              <a:t> w ramach wykonania:</a:t>
            </a:r>
          </a:p>
          <a:p>
            <a:pPr algn="ctr"/>
            <a:r>
              <a:rPr lang="pl-PL" sz="2400" dirty="0"/>
              <a:t>Strategii rozwoju dla trasy rowerowej wokół Zalewu Szczecińskiego do roku 2030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Zamawiający: Urząd Marszałkowski Województwa Zachodniopomorskiego </a:t>
            </a:r>
          </a:p>
          <a:p>
            <a:pPr algn="ctr"/>
            <a:endParaRPr lang="pl-PL" dirty="0"/>
          </a:p>
          <a:p>
            <a:pPr algn="ctr"/>
            <a:r>
              <a:rPr lang="pl-PL" sz="2000" b="1" dirty="0"/>
              <a:t>Zadanie w ramach projektu INT 138</a:t>
            </a:r>
          </a:p>
          <a:p>
            <a:pPr algn="ctr"/>
            <a:r>
              <a:rPr lang="pl-PL" sz="2000" b="1" dirty="0"/>
              <a:t>„Trasa rowerowa wokół Zalewu Szczecińskiego – polsko-niemiecki produkt turystyczny”</a:t>
            </a:r>
          </a:p>
          <a:p>
            <a:pPr algn="ctr"/>
            <a:r>
              <a:rPr lang="pl-PL" sz="2000" b="1" dirty="0"/>
              <a:t>realizowanego w ramach Programu Współpracy </a:t>
            </a:r>
            <a:r>
              <a:rPr lang="pl-PL" sz="2000" b="1" dirty="0" err="1"/>
              <a:t>Interreg</a:t>
            </a:r>
            <a:r>
              <a:rPr lang="pl-PL" sz="2000" b="1" dirty="0"/>
              <a:t> VA </a:t>
            </a:r>
          </a:p>
          <a:p>
            <a:pPr algn="ctr"/>
            <a:r>
              <a:rPr lang="pl-PL" sz="2000" b="1" dirty="0" err="1"/>
              <a:t>Mecklenburg-Vorpommern</a:t>
            </a:r>
            <a:r>
              <a:rPr lang="pl-PL" sz="2000" b="1" dirty="0"/>
              <a:t>/ Brandenburg/ Polska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AA7856AF-5B95-4EE5-B8E3-B985A35D7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630" y="80889"/>
            <a:ext cx="2045369" cy="122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6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50" y="206086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16071" y="1643399"/>
            <a:ext cx="821877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900" dirty="0"/>
              <a:t>W ramach projektu „Trasa rowerowa wokół Zalewu Szczecińskiego – polsko-niemiecki produkt turystyczny”  pragniemy stworzyć Strategie rozwoju trasy, która będzie wytyczać kierunki rozwoju trasy i kierunki działań marketingowych dla trasy na okres do roku 2030. </a:t>
            </a:r>
          </a:p>
          <a:p>
            <a:pPr algn="ctr"/>
            <a:r>
              <a:rPr lang="pl-PL" sz="1900" dirty="0"/>
              <a:t>Strategia powinna wytyczyć cele i działania, które zapewnią stabilny rozwój produktu. </a:t>
            </a:r>
          </a:p>
          <a:p>
            <a:pPr algn="ctr"/>
            <a:r>
              <a:rPr lang="pl-PL" sz="1900" dirty="0"/>
              <a:t>Głównym celem strategii jest wytyczenie zakresu działań marketingowych na najbliższe lata.</a:t>
            </a:r>
          </a:p>
          <a:p>
            <a:r>
              <a:rPr lang="pl-PL" sz="1900" b="1" i="1" dirty="0"/>
              <a:t>Oczekujemy, że strategia będzie narzędziem, które pozwoli wskazać kierunek jej rozwoju we wszystkich jej aspektach, ale przede wszystkim pozwoli długoterminowo skutecznie promować trasę. Chcemy żeby twórcy strategii dostrzegli jej unikatowe zalety, charakter i możliwości. Szukamy wyjątkowości, bo taki jest nasz produkt.</a:t>
            </a:r>
          </a:p>
          <a:p>
            <a:pPr algn="ctr"/>
            <a:r>
              <a:rPr lang="pl-PL" sz="1900" u="sng" dirty="0"/>
              <a:t>Zależy nam na kreatywności, innowacyjności, rzetelności. 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FEF7258C-E892-4A6E-88FF-2D686D3DF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5988" y="107075"/>
            <a:ext cx="1988011" cy="118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46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56" y="122422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85550" y="1675051"/>
            <a:ext cx="821877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u="sng" dirty="0"/>
              <a:t>Zakres strategii:</a:t>
            </a:r>
          </a:p>
          <a:p>
            <a:pPr marL="514350" indent="-514350">
              <a:buAutoNum type="arabicPeriod"/>
            </a:pPr>
            <a:r>
              <a:rPr lang="pl-PL" sz="2400" dirty="0"/>
              <a:t>Infrastruktura</a:t>
            </a:r>
          </a:p>
          <a:p>
            <a:r>
              <a:rPr lang="pl-PL" sz="2200" dirty="0"/>
              <a:t>Wykonana zostanie bezpośrednio przez Urząd Marszałkowski Województwa Zachodniopomorskiego i partnerów projektu w oparciu o  Strategię rozwoju tras rowerowych w regionie oraz w  oparciu o planowane kierunki rozwoju tras rowerowych po stronie niemieckiej.</a:t>
            </a:r>
          </a:p>
          <a:p>
            <a:r>
              <a:rPr lang="pl-PL" sz="3200" dirty="0"/>
              <a:t>2. </a:t>
            </a:r>
            <a:r>
              <a:rPr lang="pl-PL" sz="2400" dirty="0"/>
              <a:t>Marketing</a:t>
            </a:r>
          </a:p>
          <a:p>
            <a:r>
              <a:rPr lang="pl-PL" sz="2200" dirty="0"/>
              <a:t>Wykonana zostanie przez partnerów projektu przy wsparciu </a:t>
            </a:r>
            <a:r>
              <a:rPr lang="pl-PL" sz="2200" dirty="0" err="1"/>
              <a:t>experta</a:t>
            </a:r>
            <a:r>
              <a:rPr lang="pl-PL" sz="2200" dirty="0"/>
              <a:t>.</a:t>
            </a:r>
          </a:p>
          <a:p>
            <a:pPr algn="ctr"/>
            <a:endParaRPr lang="pl-PL" sz="2200" i="1" dirty="0"/>
          </a:p>
          <a:p>
            <a:pPr algn="ctr"/>
            <a:r>
              <a:rPr lang="pl-PL" sz="2200" i="1" dirty="0"/>
              <a:t>Wsparcie </a:t>
            </a:r>
            <a:r>
              <a:rPr lang="pl-PL" sz="2200" i="1" dirty="0" err="1"/>
              <a:t>experckie</a:t>
            </a:r>
            <a:r>
              <a:rPr lang="pl-PL" sz="2200" i="1" dirty="0"/>
              <a:t> w tej części strategii jest przedmiotem zapytania cenowego.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0E05789F-7664-49AA-9800-0AE039A0A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0913" y="122422"/>
            <a:ext cx="2073087" cy="123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87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7"/>
            <a:ext cx="2045368" cy="914400"/>
          </a:xfrm>
          <a:prstGeom prst="rect">
            <a:avLst/>
          </a:prstGeom>
        </p:spPr>
      </p:pic>
      <p:sp>
        <p:nvSpPr>
          <p:cNvPr id="15" name="Symbol zastępczy zawartości 14">
            <a:extLst>
              <a:ext uri="{FF2B5EF4-FFF2-40B4-BE49-F238E27FC236}">
                <a16:creationId xmlns:a16="http://schemas.microsoft.com/office/drawing/2014/main" xmlns="" id="{6DC9170C-B40C-4A1C-9955-55FB5C1C4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Podstawowy zakres współpracy w ramach usług </a:t>
            </a:r>
            <a:r>
              <a:rPr lang="pl-PL" dirty="0" err="1"/>
              <a:t>experckich</a:t>
            </a:r>
            <a:r>
              <a:rPr lang="pl-PL" dirty="0"/>
              <a:t> – udział </a:t>
            </a:r>
            <a:r>
              <a:rPr lang="pl-PL" dirty="0" err="1"/>
              <a:t>experta</a:t>
            </a:r>
            <a:r>
              <a:rPr lang="pl-PL" dirty="0"/>
              <a:t> w poszczególnych działaniach w ramach wykonywania analizy: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szczegółowa analiza rynku: konkurentów, trendów, klientów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analiza potrzeb klientów, wskazanie docelowych klientów, określenie          ich potrzeb i oszacowanie liczby nabywców,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propozycja wartości dla klientów,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analiza konkurencji i pozycji produktu względem konkurencji,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propozycja polityki informacyjnej,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opracowanie kanałów dystrybucji informacji,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propozycja kampanii marketingowych,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propozycja kampanii kreatywnej,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propozycja kampanii w </a:t>
            </a:r>
            <a:r>
              <a:rPr lang="pl-PL" dirty="0" err="1"/>
              <a:t>socjal</a:t>
            </a:r>
            <a:r>
              <a:rPr lang="pl-PL" dirty="0"/>
              <a:t> mediach skorelowanej z opracowana strategii marketingową.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8D2861CF-E7A2-41BC-9C7F-EEFFAAFD8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931" y="78320"/>
            <a:ext cx="1865094" cy="11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93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14" y="219175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62611" y="1660984"/>
            <a:ext cx="82187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3200" dirty="0"/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7B39A01A-0967-4CEA-8F9C-267A9EBC266F}"/>
              </a:ext>
            </a:extLst>
          </p:cNvPr>
          <p:cNvSpPr txBox="1"/>
          <p:nvPr/>
        </p:nvSpPr>
        <p:spPr>
          <a:xfrm>
            <a:off x="1097280" y="1477108"/>
            <a:ext cx="728706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Jak chcemy współpracować:</a:t>
            </a:r>
          </a:p>
          <a:p>
            <a:pPr marL="342900" indent="-342900">
              <a:buAutoNum type="arabicPeriod"/>
            </a:pPr>
            <a:r>
              <a:rPr lang="pl-PL" dirty="0"/>
              <a:t>Konsultacja treści przygotowanych przez Zamawiającego.</a:t>
            </a:r>
          </a:p>
          <a:p>
            <a:pPr marL="342900" indent="-342900">
              <a:buAutoNum type="arabicPeriod"/>
            </a:pPr>
            <a:r>
              <a:rPr lang="pl-PL" dirty="0"/>
              <a:t>Udział w procesie opracowywania kierunków kreacji strategii – wskazanie właściwych i pożądanych kierunków kreacji celem opracowywania strategii przez Zamawiającego.</a:t>
            </a:r>
          </a:p>
          <a:p>
            <a:endParaRPr lang="pl-PL" dirty="0"/>
          </a:p>
          <a:p>
            <a:r>
              <a:rPr lang="pl-PL" dirty="0"/>
              <a:t>Od </a:t>
            </a:r>
            <a:r>
              <a:rPr lang="pl-PL" dirty="0" err="1"/>
              <a:t>experta</a:t>
            </a:r>
            <a:r>
              <a:rPr lang="pl-PL" dirty="0"/>
              <a:t> będziemy oczekiwać, że wskaże nam zgodnie ze swoja wiedzą właściwe kierunki dla strategii marketingowej i jej elementów tak by na tej podstawie móc opracować wstępnie strategię, następnie naniesie swoje uwagi na opracowany materiał i weźmie udział w jego opracowywaniu nie tylko korygując błędy ale również angażując się w wytyczanie samej strategii. Oczekujemy również, że pomoże nam opracować sama ideę promocji naszego produktu i weźmie czynny udział w  opracowywaniu działań na najbliższy czas jako osoba, która wskaże nowe trendy oraz najbardziej optymalne działania dla produktu tak by skutecznie go promować.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BA505A6D-B5EF-4787-9306-0EDD6AC4C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206" y="124659"/>
            <a:ext cx="2052794" cy="122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3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50" y="206086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85550" y="1675051"/>
            <a:ext cx="82187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3200" dirty="0"/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89297539-1D22-462C-9BB2-AAF9581B769A}"/>
              </a:ext>
            </a:extLst>
          </p:cNvPr>
          <p:cNvSpPr txBox="1"/>
          <p:nvPr/>
        </p:nvSpPr>
        <p:spPr>
          <a:xfrm>
            <a:off x="773724" y="1675051"/>
            <a:ext cx="73574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Forma współpracy:</a:t>
            </a:r>
          </a:p>
          <a:p>
            <a:r>
              <a:rPr lang="pl-PL" dirty="0"/>
              <a:t>Umowa o świadczenie usług </a:t>
            </a:r>
            <a:r>
              <a:rPr lang="pl-PL" dirty="0" err="1"/>
              <a:t>experckich</a:t>
            </a:r>
            <a:r>
              <a:rPr lang="pl-PL" dirty="0"/>
              <a:t> w tworzeniu strategii rozliczana na podstawie karty czasu pracy. </a:t>
            </a:r>
          </a:p>
          <a:p>
            <a:r>
              <a:rPr lang="pl-PL" dirty="0"/>
              <a:t>Termin wykonania strategii – czas świadczenia usług – maksymalnie do 15 grudnia 2019 roku.</a:t>
            </a:r>
          </a:p>
          <a:p>
            <a:r>
              <a:rPr lang="pl-PL" dirty="0"/>
              <a:t>Harmonogram </a:t>
            </a:r>
            <a:r>
              <a:rPr lang="pl-PL" dirty="0" smtClean="0"/>
              <a:t>prac:</a:t>
            </a:r>
            <a:endParaRPr lang="pl-PL" dirty="0"/>
          </a:p>
          <a:p>
            <a:r>
              <a:rPr lang="pl-PL" dirty="0" smtClean="0"/>
              <a:t>30</a:t>
            </a:r>
            <a:r>
              <a:rPr lang="pl-PL" dirty="0" smtClean="0"/>
              <a:t> </a:t>
            </a:r>
            <a:r>
              <a:rPr lang="pl-PL" dirty="0"/>
              <a:t>września 2019 – opracowanie planowanej zawartości dokumentu z określeniem pożądanej zawartości poszczególnych części.</a:t>
            </a:r>
          </a:p>
          <a:p>
            <a:r>
              <a:rPr lang="pl-PL" dirty="0"/>
              <a:t>31 października 2019 roku -  opracowanie przez zamawiającego części infrastrukturalnej oraz opracowanie wraz z </a:t>
            </a:r>
            <a:r>
              <a:rPr lang="pl-PL" dirty="0" err="1"/>
              <a:t>expertem</a:t>
            </a:r>
            <a:r>
              <a:rPr lang="pl-PL" dirty="0"/>
              <a:t>  analiz rynku, potrzeb klientów i rozpoznania konkurencji.</a:t>
            </a:r>
          </a:p>
          <a:p>
            <a:r>
              <a:rPr lang="pl-PL" dirty="0"/>
              <a:t>15 listopada roku – opracowanie idei dla strategii marketingowej, wstępne określenie kierunków i założeń.</a:t>
            </a:r>
          </a:p>
          <a:p>
            <a:r>
              <a:rPr lang="pl-PL" dirty="0"/>
              <a:t>Do 15 grudnia 2019 roku – opracowanie strategii wraz z planem działań krótkoterminowych i wytycznymi dla działań długoterminowych.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C58300FF-8104-4F40-9641-1B9C24B2B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937" y="138726"/>
            <a:ext cx="1958564" cy="116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2" y="248289"/>
            <a:ext cx="2045368" cy="9144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6BACB6AC-A551-4433-9AEB-DDCDE0B6C82A}"/>
              </a:ext>
            </a:extLst>
          </p:cNvPr>
          <p:cNvSpPr txBox="1"/>
          <p:nvPr/>
        </p:nvSpPr>
        <p:spPr>
          <a:xfrm>
            <a:off x="506437" y="1547446"/>
            <a:ext cx="84843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W formularzu oferty cenowej prosimy o wskazanie ceny za godzinę pracy w ramach usług </a:t>
            </a:r>
            <a:r>
              <a:rPr lang="pl-PL" sz="2000" dirty="0" err="1"/>
              <a:t>experckich</a:t>
            </a:r>
            <a:r>
              <a:rPr lang="pl-PL" sz="2000" dirty="0"/>
              <a:t>.</a:t>
            </a:r>
          </a:p>
          <a:p>
            <a:r>
              <a:rPr lang="pl-PL" sz="2000" dirty="0"/>
              <a:t>Po złożeniu oferty cenowej zostanie przeprowadzona wstępna estymacja godzin roboczych niezbędnych na wykonanie usługi.</a:t>
            </a:r>
          </a:p>
          <a:p>
            <a:r>
              <a:rPr lang="pl-PL" sz="2000" dirty="0"/>
              <a:t>Zamawiający zastrzega sobie prawo do skontaktowania się z wybranymi oferentami celem przeprowadzenia estymacji.</a:t>
            </a:r>
          </a:p>
          <a:p>
            <a:r>
              <a:rPr lang="pl-PL" sz="2000" dirty="0"/>
              <a:t>Ocenie będzie podlegać:</a:t>
            </a:r>
          </a:p>
          <a:p>
            <a:r>
              <a:rPr lang="pl-PL" sz="2000" dirty="0"/>
              <a:t>1. Doświadczenie oferenta ze szczególnym uwzględnieniem doświadczenia w opracowywaniu działań i kampanii internetowych oraz innych działań w </a:t>
            </a:r>
            <a:r>
              <a:rPr lang="pl-PL" sz="2000" dirty="0" err="1"/>
              <a:t>internecie</a:t>
            </a:r>
            <a:r>
              <a:rPr lang="pl-PL" sz="2000" dirty="0"/>
              <a:t> i </a:t>
            </a:r>
            <a:r>
              <a:rPr lang="pl-PL" sz="2000" dirty="0" err="1"/>
              <a:t>socjal</a:t>
            </a:r>
            <a:r>
              <a:rPr lang="pl-PL" sz="2000" dirty="0"/>
              <a:t> </a:t>
            </a:r>
            <a:r>
              <a:rPr lang="pl-PL" sz="2000" dirty="0" smtClean="0"/>
              <a:t>mediach (badanie zawartości opinii i informacji o oferencie w sieci wykonane przez Zamawiającego).</a:t>
            </a:r>
            <a:endParaRPr lang="pl-PL" sz="2000" dirty="0"/>
          </a:p>
          <a:p>
            <a:r>
              <a:rPr lang="pl-PL" sz="2000" dirty="0"/>
              <a:t>2. Projekty autorskie oferenta związane z </a:t>
            </a:r>
            <a:r>
              <a:rPr lang="pl-PL" sz="2000" dirty="0" err="1"/>
              <a:t>internetem</a:t>
            </a:r>
            <a:r>
              <a:rPr lang="pl-PL" sz="2000" dirty="0"/>
              <a:t> czy obecnością w tzw.: sieci, </a:t>
            </a:r>
            <a:r>
              <a:rPr lang="pl-PL" sz="2000" dirty="0" err="1"/>
              <a:t>socjal</a:t>
            </a:r>
            <a:r>
              <a:rPr lang="pl-PL" sz="2000" dirty="0"/>
              <a:t> </a:t>
            </a:r>
            <a:r>
              <a:rPr lang="pl-PL" sz="2000" dirty="0" smtClean="0"/>
              <a:t>mediach (badanie stron www przez Zamawiającego).</a:t>
            </a:r>
            <a:endParaRPr lang="pl-PL" sz="2000" dirty="0"/>
          </a:p>
          <a:p>
            <a:r>
              <a:rPr lang="pl-PL" sz="2000" dirty="0"/>
              <a:t>3. Cena za godzinę usług </a:t>
            </a:r>
            <a:r>
              <a:rPr lang="pl-PL" sz="2000" dirty="0" err="1"/>
              <a:t>experckich</a:t>
            </a:r>
            <a:r>
              <a:rPr lang="pl-PL" sz="2000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2204EFE8-EDA7-4CF7-A270-E2A3F91D5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6363" y="137731"/>
            <a:ext cx="2054462" cy="122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07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84" y="206086"/>
            <a:ext cx="2045368" cy="9144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C098ACF9-4ECD-45C6-ADD8-FF6EE008F1A8}"/>
              </a:ext>
            </a:extLst>
          </p:cNvPr>
          <p:cNvSpPr txBox="1"/>
          <p:nvPr/>
        </p:nvSpPr>
        <p:spPr>
          <a:xfrm>
            <a:off x="1100145" y="1643896"/>
            <a:ext cx="69650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dirty="0"/>
              <a:t>W razie wątpliwości prosimy o kontakt:</a:t>
            </a:r>
          </a:p>
          <a:p>
            <a:pPr algn="ctr"/>
            <a:r>
              <a:rPr lang="pl-PL" sz="2200" dirty="0">
                <a:hlinkClick r:id="rId4"/>
              </a:rPr>
              <a:t>jkiedrowska@wzp.pl</a:t>
            </a:r>
            <a:endParaRPr lang="pl-PL" sz="2200" dirty="0"/>
          </a:p>
          <a:p>
            <a:pPr algn="ctr"/>
            <a:endParaRPr lang="pl-PL" sz="2200" dirty="0"/>
          </a:p>
          <a:p>
            <a:pPr algn="ctr"/>
            <a:endParaRPr lang="pl-PL" sz="2200" dirty="0"/>
          </a:p>
          <a:p>
            <a:pPr algn="ctr"/>
            <a:endParaRPr lang="pl-PL" sz="2200" dirty="0"/>
          </a:p>
          <a:p>
            <a:pPr algn="ctr"/>
            <a:r>
              <a:rPr lang="pl-PL" sz="2200" b="1" u="sng" dirty="0"/>
              <a:t>B</a:t>
            </a:r>
            <a:r>
              <a:rPr lang="pl-PL" sz="2200" b="1" u="sng" dirty="0" smtClean="0"/>
              <a:t>ardzo </a:t>
            </a:r>
            <a:r>
              <a:rPr lang="pl-PL" sz="2200" b="1" u="sng" dirty="0"/>
              <a:t>prosimy o odpowiedź na załączonym </a:t>
            </a:r>
            <a:r>
              <a:rPr lang="pl-PL" sz="2200" b="1" u="sng" dirty="0" smtClean="0"/>
              <a:t>formularzu.</a:t>
            </a:r>
            <a:endParaRPr lang="pl-PL" sz="2200" b="1" u="sng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9FBBE52B-30C7-4676-93F3-769221DA0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734" y="206086"/>
            <a:ext cx="2078020" cy="124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3748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3764</TotalTime>
  <Words>702</Words>
  <Application>Microsoft Office PowerPoint</Application>
  <PresentationFormat>Pokaz na ekranie (4:3)</PresentationFormat>
  <Paragraphs>71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Użytkownik systemu Windows</dc:creator>
  <cp:lastModifiedBy>jkiedrowska</cp:lastModifiedBy>
  <cp:revision>144</cp:revision>
  <dcterms:created xsi:type="dcterms:W3CDTF">2015-04-16T12:08:00Z</dcterms:created>
  <dcterms:modified xsi:type="dcterms:W3CDTF">2019-09-02T09:59:48Z</dcterms:modified>
</cp:coreProperties>
</file>